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232beec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232beec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22922f8f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22922f8f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22922f8f3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22922f8f3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922922f8f3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922922f8f3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922922f8f3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922922f8f3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22922f8f3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22922f8f3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57775" y="0"/>
            <a:ext cx="1686225" cy="168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" name="Google Shape;23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pic>
        <p:nvPicPr>
          <p:cNvPr id="33" name="Google Shape;3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65600" y="0"/>
            <a:ext cx="1278400" cy="12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pic>
        <p:nvPicPr>
          <p:cNvPr id="38" name="Google Shape;3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08500" y="0"/>
            <a:ext cx="1235500" cy="123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00355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11708" y="519150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4800">
                <a:solidFill>
                  <a:srgbClr val="100355"/>
                </a:solidFill>
              </a:rPr>
              <a:t>Valmennuslinja 2024</a:t>
            </a:r>
            <a:endParaRPr sz="4800">
              <a:solidFill>
                <a:srgbClr val="10035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Pelaajapolun luominen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Selkeä visio: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Ikävaiheissa opittavista asioista</a:t>
            </a:r>
            <a:endParaRPr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5-9v. jalkapallolliset perustaidot</a:t>
            </a:r>
            <a:endParaRPr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10-13v. joukkuepelin kasvava rooli</a:t>
            </a:r>
            <a:endParaRPr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14v. -&gt; kokonaisvaltainen osaaminen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Riittävien haasteiden tarjoaminen</a:t>
            </a:r>
            <a:endParaRPr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Lahjakkaille pelaajille peli-/treeniaikaa vanhemmissa ikäluokissa</a:t>
            </a:r>
            <a:endParaRPr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Tyttöille pelejä myös poikia vastaan (Fyysisyys)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Johdonmukainen pelaajakehitys</a:t>
            </a:r>
            <a:endParaRPr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Rakennetaan jo opitun pohjalta</a:t>
            </a:r>
            <a:endParaRPr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Riittävä peliaika kaikille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Mahdollisuus vain harrastaa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Valmentajan rooli: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Vastaa joukkueen harjoittelusta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Vastaa joukkueen pelitavasta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Opettaa, ohjaa ja kasvattaa</a:t>
            </a:r>
            <a:endParaRPr>
              <a:solidFill>
                <a:srgbClr val="000000"/>
              </a:solidFill>
            </a:endParaRPr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Vanhemman rooli: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Tukea ja kannustaa lastaan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Antaa valmennukselle oma tila toimia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Huolehtia lapsen kokonaisvaltaisesta hyvinvoinnista:</a:t>
            </a:r>
            <a:endParaRPr>
              <a:solidFill>
                <a:srgbClr val="000000"/>
              </a:solidFill>
            </a:endParaRPr>
          </a:p>
          <a:p>
            <a:pPr indent="-282733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Liikunta</a:t>
            </a:r>
            <a:endParaRPr>
              <a:solidFill>
                <a:srgbClr val="000000"/>
              </a:solidFill>
            </a:endParaRPr>
          </a:p>
          <a:p>
            <a:pPr indent="-282733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Ravinto</a:t>
            </a:r>
            <a:endParaRPr>
              <a:solidFill>
                <a:srgbClr val="000000"/>
              </a:solidFill>
            </a:endParaRPr>
          </a:p>
          <a:p>
            <a:pPr indent="-282733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Lepo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Valmennuksen tukeminen lapsen ymmärrystä koskevissa asioissa (esim. joukkueen pelisäännöt ja keskittyminen)</a:t>
            </a:r>
            <a:endParaRPr>
              <a:solidFill>
                <a:srgbClr val="000000"/>
              </a:solidFill>
            </a:endParaRPr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Joukkueen johtajien rooli: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Toiminnan mahdollistaja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Ilmoittaa joukkueen turnauksiin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Hankkii harjoituspelivastustajia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Harjoitusvuorojen jako yhteistyössä seuran kanssa</a:t>
            </a:r>
            <a:endParaRPr>
              <a:solidFill>
                <a:srgbClr val="000000"/>
              </a:solidFill>
            </a:endParaRPr>
          </a:p>
          <a:p>
            <a:pPr indent="-282733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Linkki valmennuksen ja vanhempien välillä sekä yhteistoiminta valmennuksen kanssa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Pelifilosofia ja identiteetti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1505700"/>
            <a:ext cx="3999900" cy="36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-28638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Yksilökeskeisyys tärkeää (5-11v.)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Kehitetään pallollista pelaajaa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Palloa lähimpänä olevaa puolustajaa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Yksilön jalkapalloliset perustaidot keskiössä</a:t>
            </a:r>
            <a:endParaRPr>
              <a:solidFill>
                <a:srgbClr val="000000"/>
              </a:solidFill>
            </a:endParaRPr>
          </a:p>
          <a:p>
            <a:pPr indent="-28638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Pyritään pelaamaan maassa ja etenemään joukkueena syötellen (tärkeä kuitenkin tunnistaa milloin 1v1 haastot järkeviä ja olla tappamatta luovuutta lasten pelistä)</a:t>
            </a:r>
            <a:endParaRPr>
              <a:solidFill>
                <a:srgbClr val="000000"/>
              </a:solidFill>
            </a:endParaRPr>
          </a:p>
          <a:p>
            <a:pPr indent="-28638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Kannustetaan intensiiviseen prässiin (hyödynnetään pelaajavaihtoja)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Halutaan olla pallossa. Pallonmenetyksen jälkeen pallo mahdollisimman nopeasti omalle joukkueelle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Korkean intensiiteetin peli = enemmän ratkaisuja/tapahtumia  pelissä = nopeampi pelaajakehitys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Myös treeneissä täysillä</a:t>
            </a:r>
            <a:endParaRPr>
              <a:solidFill>
                <a:srgbClr val="000000"/>
              </a:solidFill>
            </a:endParaRPr>
          </a:p>
          <a:p>
            <a:pPr indent="-28638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Pidetään pelin tempo korkeana</a:t>
            </a:r>
            <a:endParaRPr>
              <a:solidFill>
                <a:srgbClr val="000000"/>
              </a:solidFill>
            </a:endParaRPr>
          </a:p>
          <a:p>
            <a:pPr indent="-28638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Ratkaisukeskeisyys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Valmentaja listaa ärsykkeet jotka vaikuttavat päätöksentekoon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Muistuttaa päätöksen tekoon vaikuttavista tekijöistä (vastapelaajien sijainti/lkm. , omien pelaajien sijainti/etäisyys)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Jättää tilanteen ratkaisun pelaajalle itselleen (Ei suoria ohjeita!)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Välittömästi tilanteen jälkeen palaute  (vaihtoehdot? Onko joku parempi kuin toinen?). Uskalletaan vaatia pelaajilta.</a:t>
            </a:r>
            <a:endParaRPr>
              <a:solidFill>
                <a:srgbClr val="000000"/>
              </a:solidFill>
            </a:endParaRPr>
          </a:p>
          <a:p>
            <a:pPr indent="-27749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Tärkeää huomata ratkaisun onnistuminen ie. kehutaan aina onnistunutta suoritusta/pelitekoa/päätöstä kentällä! (Positiivinen palaute)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4832400" y="1505700"/>
            <a:ext cx="3999900" cy="36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Peräänkuulutetaan arvoja: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Periksiantamattomuus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Pelin ja vastustajan kunnioitus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Yhteisöllisyys (olemme joukkue!)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Kaikki valmennukselliset ja pelitapaa koskevat päätökset pohjautuvat yksilön taitojen kehittämiseen. Pyritään pitämään pallo omalla joukkueella, koska se kehittää enemmän kuin oman maalin edessä seisominen ja puolustaminen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Annetaan pelaajien tehdä ratkaisut, koska se kehittää heidän omaa ajatteluaan. Tämä kantaa hedelmää myös jalkapallon ulkopuolelle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Pitkän tähtäimen tavoite: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PuiU identiteetin tunnistaa esimerkiksi kurkistamalla tulospalveluun. 5-0 tappioasemasta joukkue kääntänyt pelin 6-5 voitoksi. PuiU! 15-0 tilanteessa viimeisellä peliminuutilla tehty 15-1 maali. PuiU! 0-0 tilanteessa viimeisellä </a:t>
            </a:r>
            <a:r>
              <a:rPr lang="fi">
                <a:solidFill>
                  <a:srgbClr val="000000"/>
                </a:solidFill>
              </a:rPr>
              <a:t>sekunnilla</a:t>
            </a:r>
            <a:r>
              <a:rPr lang="fi">
                <a:solidFill>
                  <a:srgbClr val="000000"/>
                </a:solidFill>
              </a:rPr>
              <a:t> tehty voittomaali. PuiU!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Periksiantamattomuus tärkeässä roolissa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Muistetaan että jalkapallo on henkinen peli. Tuetaan lasten minäpystyvyyden tunnetta ja opetetaan ettei koskaan luovuteta!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Fyysinen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Liikunnallisuus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Ketteryys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Koordinaatio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Motoriikka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Monipuolisuus</a:t>
            </a: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4051175" y="632250"/>
            <a:ext cx="4752600" cy="4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>
                <a:latin typeface="Roboto"/>
                <a:ea typeface="Roboto"/>
                <a:cs typeface="Roboto"/>
                <a:sym typeface="Roboto"/>
              </a:rPr>
              <a:t>Tärkein tavoite: Lapsi on liikkeessä 80% harjoitusajasta!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Liikunnallisten ominaisuuksien kehittäminen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Kehonhallinta, tasapaino, motoriikka, liikkuvuus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Eläinliikkeet, tikkaat, viestit, kisat, venyttely, kuntopiiri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Ketteryys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Erilaiset radat (pallollisia mikäli mahdollista), tikkaat, kisat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Koordinaatio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Pari- ja yksilöliikkeet, tikkaat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Monipuolisuus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Kokeillaan mahdollisuuksien mukaan muitakin urheilulajeja joukkueen kanssa esim. osana ryhmäytymistapahtumia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8625" y="0"/>
            <a:ext cx="1255375" cy="125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Psykososiaalinen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4326500" y="500925"/>
            <a:ext cx="41664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>
                <a:solidFill>
                  <a:srgbClr val="000000"/>
                </a:solidFill>
              </a:rPr>
              <a:t>Luodaan turvallinen toimintaympäristö!</a:t>
            </a:r>
            <a:endParaRPr sz="1800"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Puututaan kiusaamiseen ja väkivaltaan heti! 0-toleranssi!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Kannustetaan yrittämään ja uskaltamaan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Epäonnistuminen ei haittaa ketään! Muistutetaan, että valmentajaa harmittaa ainoastaan jos pelaaja ei uskalla yrittää!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Joukkuehengen rakentaminen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Järjestetään 2-4 ryhmäytymistapahtumaa vuodessa (esim. päättärit, pulkkamäki etc.)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Puututaan epäkohtiin heti ja kannustetaan pelaajia niiden esiintuomiseen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Kannustetaan pelaajia kehumaan toisiaan joukkehengen rakentamiseksi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1900">
                <a:solidFill>
                  <a:srgbClr val="000000"/>
                </a:solidFill>
              </a:rPr>
              <a:t>Rakastutetaan pelaajat lajiin!</a:t>
            </a:r>
            <a:endParaRPr sz="1900"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Luodaan ympäristö jossa jokainen kokee onnistumisia (tärkeä tunnistaa onnistumiset)</a:t>
            </a:r>
            <a:endParaRPr>
              <a:solidFill>
                <a:srgbClr val="000000"/>
              </a:solidFill>
            </a:endParaRPr>
          </a:p>
          <a:p>
            <a:pPr indent="-28797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Itseluottamuksen rakentaminen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Pelaajilla kuitenkin riittävän haastavat harjoitteet, jotta toiminta mielekästä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Itsensä kehittämisen malli</a:t>
            </a:r>
            <a:endParaRPr>
              <a:solidFill>
                <a:srgbClr val="000000"/>
              </a:solidFill>
            </a:endParaRPr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fi">
                <a:solidFill>
                  <a:srgbClr val="000000"/>
                </a:solidFill>
              </a:rPr>
              <a:t>Sisäisen motivaation rakentaminen positiivisten kokemusten kautta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7225" y="0"/>
            <a:ext cx="1016774" cy="101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Turvallinen toimintaympäristö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Ollaan aina helposti lähestyttäviä pelaajille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Huomataan onnistumiset ja kehutaan!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Tuetaan niitä jotka kokevat etteivät osaa/kykene (Keskustelu auttaa usein, kuunnellaan pelaajaa ja kerrotaan oma näkemys)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Pyritään luomaan pelaajiin itsensä kehittämisen </a:t>
            </a:r>
            <a:r>
              <a:rPr lang="fi">
                <a:solidFill>
                  <a:srgbClr val="000000"/>
                </a:solidFill>
              </a:rPr>
              <a:t>mentaliteetti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Ei verrata itseä kaveriin vaan siihen mitä osasin eilen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Jatkuva halu/palo kehittyä, osoittakaa kehitys pelaajille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3" name="Google Shape;103;p18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Luodaan pelaajalähtöisesti joukkueelle yhteiset pelisäännöt joita kaikki sitoutuvat noudattamaan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Puututaan välittömästi kiusaamiseen, syrjintään ja väkivaltaan: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Ei voi soveltaa fyysisiä “rankaisu” keinoja kuten lihaskuntoa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Pakko keskustella pelaajan kanssa ns. viimeinen varoitus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Keskustelun jälkeen pelaaja sivuun jäähylle muutamaksi minuutiksi (valmentaja määrittää)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Jos keskustelu eikä jäähy pure, pelaajan treenit loppuvat siihen pisteeseen. Turvallinen harjoitusympäristö on tärkeämpi kuin yksikään yksittäinen pelaaja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Joukkuehenki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Sekoitetaan kaveriporukoita harjoituksissa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Annetaan pelaajille mahdollisuus tutustua toisiinsa esim. sallikaa keskustelu alku/loppuverryttelyssä/venyttelyssä (olettaen että kaikki tekevät kuitenkin asiat kunnolla)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Opetetaan kannustamaan joukkuekaveria osana harjoittelua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Esim. kisoissa palkitaan parhaiten omaa joukkuettaan kannustava ryhmä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Palkitaan kaikkia hyvän ilmapiirin luomisesta/ylläpitämisestä harjoitusympäristöön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0" name="Google Shape;110;p19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Pidetään. 2-4 ryhmäytymistapahtumaa vuoden aikana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Tukee joukkuehengen rakentamista (Team building)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Antaa pelaajille mahdollisuuden viettää aikaa kavereiden kanssa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Voi olla esim. pulkkamäki, kuusijärvipäivä, miniolympialaiset, uusi lajikokeilu, superpark/vast. 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Joukkueenjohtajat/päävalmentajat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Luodaan joukkueeseen joukkuehenkeä tukevia rutiineja</a:t>
            </a:r>
            <a:endParaRPr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fi">
                <a:solidFill>
                  <a:srgbClr val="000000"/>
                </a:solidFill>
              </a:rPr>
              <a:t>Esim. pelien yhteydessä kiva kierros (jokainen sanoo positiivisen asian joukkuekaverista)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fi">
                <a:solidFill>
                  <a:srgbClr val="000000"/>
                </a:solidFill>
              </a:rPr>
              <a:t>Kannustetaan pelaajia viettämään myös vapaa-aikaa keskenään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100355"/>
      </a:dk1>
      <a:lt1>
        <a:srgbClr val="FFFFFF"/>
      </a:lt1>
      <a:dk2>
        <a:srgbClr val="666666"/>
      </a:dk2>
      <a:lt2>
        <a:srgbClr val="626B73"/>
      </a:lt2>
      <a:accent1>
        <a:srgbClr val="100355"/>
      </a:accent1>
      <a:accent2>
        <a:srgbClr val="FF0000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